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303" r:id="rId4"/>
    <p:sldId id="274" r:id="rId5"/>
    <p:sldId id="275" r:id="rId6"/>
    <p:sldId id="282" r:id="rId7"/>
    <p:sldId id="279" r:id="rId8"/>
    <p:sldId id="289" r:id="rId9"/>
    <p:sldId id="277" r:id="rId10"/>
    <p:sldId id="296" r:id="rId11"/>
    <p:sldId id="288" r:id="rId12"/>
    <p:sldId id="278" r:id="rId13"/>
    <p:sldId id="281" r:id="rId14"/>
    <p:sldId id="295" r:id="rId15"/>
    <p:sldId id="287" r:id="rId16"/>
    <p:sldId id="285" r:id="rId17"/>
    <p:sldId id="294" r:id="rId18"/>
    <p:sldId id="302" r:id="rId19"/>
    <p:sldId id="284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9C35"/>
    <a:srgbClr val="0077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4" autoAdjust="0"/>
    <p:restoredTop sz="94660"/>
  </p:normalViewPr>
  <p:slideViewPr>
    <p:cSldViewPr showGuides="1">
      <p:cViewPr varScale="1">
        <p:scale>
          <a:sx n="76" d="100"/>
          <a:sy n="76" d="100"/>
        </p:scale>
        <p:origin x="142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9F847-78D1-4B34-B3BA-C1BD95D09278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7F939-F631-4F1C-A2F7-DB2C0A112DC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7F939-F631-4F1C-A2F7-DB2C0A112DC9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0C82D5-C0A6-4AA4-8E5F-22D395B45A4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89242EE-8BBB-49F9-80EC-CCD267638942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82D5-C0A6-4AA4-8E5F-22D395B45A4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2EE-8BBB-49F9-80EC-CCD2676389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82D5-C0A6-4AA4-8E5F-22D395B45A4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2EE-8BBB-49F9-80EC-CCD2676389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82D5-C0A6-4AA4-8E5F-22D395B45A4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2EE-8BBB-49F9-80EC-CCD2676389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0C82D5-C0A6-4AA4-8E5F-22D395B45A4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9242EE-8BBB-49F9-80EC-CCD26763894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82D5-C0A6-4AA4-8E5F-22D395B45A4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2EE-8BBB-49F9-80EC-CCD2676389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82D5-C0A6-4AA4-8E5F-22D395B45A4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2EE-8BBB-49F9-80EC-CCD2676389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82D5-C0A6-4AA4-8E5F-22D395B45A4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2EE-8BBB-49F9-80EC-CCD2676389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82D5-C0A6-4AA4-8E5F-22D395B45A4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2EE-8BBB-49F9-80EC-CCD2676389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0C82D5-C0A6-4AA4-8E5F-22D395B45A4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9242EE-8BBB-49F9-80EC-CCD26763894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0C82D5-C0A6-4AA4-8E5F-22D395B45A4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9242EE-8BBB-49F9-80EC-CCD26763894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0C82D5-C0A6-4AA4-8E5F-22D395B45A4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189242EE-8BBB-49F9-80EC-CCD26763894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175" indent="-384175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175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175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175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175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175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175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175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175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pn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горка\Desktop\Логотип Феникс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1232" y="836712"/>
            <a:ext cx="4861048" cy="48610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21157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29C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«Навык ценою в жизнь»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72100" y="6028622"/>
            <a:ext cx="3240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29C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…в 2025 году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55622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3551" r="1563"/>
          <a:stretch>
            <a:fillRect/>
          </a:stretch>
        </p:blipFill>
        <p:spPr bwMode="auto">
          <a:xfrm>
            <a:off x="539551" y="7614"/>
            <a:ext cx="4536505" cy="34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59"/>
          <a:stretch>
            <a:fillRect/>
          </a:stretch>
        </p:blipFill>
        <p:spPr bwMode="auto">
          <a:xfrm>
            <a:off x="5076056" y="8550"/>
            <a:ext cx="4067944" cy="344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5963" y="4695146"/>
            <a:ext cx="4067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Трёхдневное обучение школьников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Комитета образования.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ВО «Правильный выбор»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151727"/>
            <a:ext cx="56886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rgbClr val="029C35"/>
                </a:solidFill>
                <a:latin typeface="Bahnschrift Condensed" panose="020B0502040204020203" pitchFamily="34" charset="0"/>
              </a:rPr>
              <a:t>Академическая деятельность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516595" y="1733"/>
            <a:ext cx="2687253" cy="3606562"/>
            <a:chOff x="3320871" y="3612480"/>
            <a:chExt cx="2246771" cy="2998771"/>
          </a:xfrm>
        </p:grpSpPr>
        <p:pic>
          <p:nvPicPr>
            <p:cNvPr id="5132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572" y="3612480"/>
              <a:ext cx="2191370" cy="292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320871" y="6211141"/>
              <a:ext cx="22467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«Академия ЗОЖ»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121240" y="0"/>
            <a:ext cx="3034936" cy="3933056"/>
            <a:chOff x="3322129" y="0"/>
            <a:chExt cx="2502567" cy="3332989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2129" y="0"/>
              <a:ext cx="2499742" cy="3332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324954" y="2841486"/>
              <a:ext cx="24997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«Молодёжь за ЗОЖ»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940153" y="0"/>
            <a:ext cx="3252428" cy="4077072"/>
            <a:chOff x="6386731" y="0"/>
            <a:chExt cx="2757269" cy="3676358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731" y="0"/>
              <a:ext cx="2757269" cy="3676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386731" y="3253655"/>
              <a:ext cx="273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«Каникулы с пользой»</a:t>
              </a:r>
            </a:p>
          </p:txBody>
        </p:sp>
      </p:grpSp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6"/>
          <a:stretch>
            <a:fillRect/>
          </a:stretch>
        </p:blipFill>
        <p:spPr bwMode="auto">
          <a:xfrm>
            <a:off x="1262767" y="3933056"/>
            <a:ext cx="4655662" cy="281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FC71FA-2B55-FF4B-F081-AA9E4BB02D01}"/>
              </a:ext>
            </a:extLst>
          </p:cNvPr>
          <p:cNvSpPr txBox="1"/>
          <p:nvPr/>
        </p:nvSpPr>
        <p:spPr>
          <a:xfrm>
            <a:off x="1021308" y="6350584"/>
            <a:ext cx="513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«Районный химико-биологический класс»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" r="407" b="454"/>
          <a:stretch>
            <a:fillRect/>
          </a:stretch>
        </p:blipFill>
        <p:spPr bwMode="auto">
          <a:xfrm>
            <a:off x="11842" y="3161749"/>
            <a:ext cx="2615942" cy="3730453"/>
          </a:xfrm>
          <a:custGeom>
            <a:avLst/>
            <a:gdLst>
              <a:gd name="connsiteX0" fmla="*/ 0 w 2883991"/>
              <a:gd name="connsiteY0" fmla="*/ 0 h 3732259"/>
              <a:gd name="connsiteX1" fmla="*/ 1908980 w 2883991"/>
              <a:gd name="connsiteY1" fmla="*/ 0 h 3732259"/>
              <a:gd name="connsiteX2" fmla="*/ 2883991 w 2883991"/>
              <a:gd name="connsiteY2" fmla="*/ 975011 h 3732259"/>
              <a:gd name="connsiteX3" fmla="*/ 2883991 w 2883991"/>
              <a:gd name="connsiteY3" fmla="*/ 3732259 h 3732259"/>
              <a:gd name="connsiteX4" fmla="*/ 0 w 2883991"/>
              <a:gd name="connsiteY4" fmla="*/ 3732259 h 373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991" h="3732259">
                <a:moveTo>
                  <a:pt x="0" y="0"/>
                </a:moveTo>
                <a:lnTo>
                  <a:pt x="1908980" y="0"/>
                </a:lnTo>
                <a:lnTo>
                  <a:pt x="2883991" y="975011"/>
                </a:lnTo>
                <a:lnTo>
                  <a:pt x="2883991" y="3732259"/>
                </a:lnTo>
                <a:lnTo>
                  <a:pt x="0" y="373225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-3280" y="234"/>
            <a:ext cx="5016071" cy="3237920"/>
            <a:chOff x="3989647" y="40453"/>
            <a:chExt cx="3696445" cy="2355364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0" t="16001" r="7076" b="16800"/>
            <a:stretch>
              <a:fillRect/>
            </a:stretch>
          </p:blipFill>
          <p:spPr bwMode="auto">
            <a:xfrm>
              <a:off x="3989647" y="40453"/>
              <a:ext cx="3606651" cy="235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266220" y="1784732"/>
              <a:ext cx="3419872" cy="328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Химико-биологический класс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44008" y="21002"/>
            <a:ext cx="4488150" cy="6836998"/>
            <a:chOff x="5168256" y="941837"/>
            <a:chExt cx="3977382" cy="5914598"/>
          </a:xfrm>
        </p:grpSpPr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9075" y="941837"/>
              <a:ext cx="3975744" cy="2783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8256" y="3724953"/>
              <a:ext cx="3977382" cy="31314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527511" y="3133047"/>
              <a:ext cx="35655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«Забайкалье – территория развития»</a:t>
              </a:r>
            </a:p>
          </p:txBody>
        </p:sp>
      </p:grpSp>
      <p:pic>
        <p:nvPicPr>
          <p:cNvPr id="14" name="Рисунок 1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27369" r="20075"/>
          <a:stretch>
            <a:fillRect/>
          </a:stretch>
        </p:blipFill>
        <p:spPr bwMode="auto">
          <a:xfrm>
            <a:off x="2561697" y="3238154"/>
            <a:ext cx="2088233" cy="1837687"/>
          </a:xfrm>
          <a:custGeom>
            <a:avLst/>
            <a:gdLst>
              <a:gd name="connsiteX0" fmla="*/ 0 w 2572219"/>
              <a:gd name="connsiteY0" fmla="*/ 0 h 2277492"/>
              <a:gd name="connsiteX1" fmla="*/ 2572219 w 2572219"/>
              <a:gd name="connsiteY1" fmla="*/ 0 h 2277492"/>
              <a:gd name="connsiteX2" fmla="*/ 2572219 w 2572219"/>
              <a:gd name="connsiteY2" fmla="*/ 2277492 h 2277492"/>
              <a:gd name="connsiteX3" fmla="*/ 907626 w 2572219"/>
              <a:gd name="connsiteY3" fmla="*/ 2277492 h 2277492"/>
              <a:gd name="connsiteX4" fmla="*/ 0 w 2572219"/>
              <a:gd name="connsiteY4" fmla="*/ 1369866 h 2277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2219" h="2277492">
                <a:moveTo>
                  <a:pt x="0" y="0"/>
                </a:moveTo>
                <a:lnTo>
                  <a:pt x="2572219" y="0"/>
                </a:lnTo>
                <a:lnTo>
                  <a:pt x="2572219" y="2277492"/>
                </a:lnTo>
                <a:lnTo>
                  <a:pt x="907626" y="2277492"/>
                </a:lnTo>
                <a:lnTo>
                  <a:pt x="0" y="13698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567012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юного медика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65" y="21658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4525" y="4009482"/>
            <a:ext cx="3332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медицинских знаний»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5416" r="3865" b="7753"/>
          <a:stretch>
            <a:fillRect/>
          </a:stretch>
        </p:blipFill>
        <p:spPr bwMode="auto">
          <a:xfrm>
            <a:off x="4448525" y="21658"/>
            <a:ext cx="4675224" cy="33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t="13169" r="8517" b="9551"/>
          <a:stretch>
            <a:fillRect/>
          </a:stretch>
        </p:blipFill>
        <p:spPr bwMode="auto">
          <a:xfrm>
            <a:off x="4448525" y="3409652"/>
            <a:ext cx="4675224" cy="342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4" r="529" b="6486"/>
          <a:stretch>
            <a:fillRect/>
          </a:stretch>
        </p:blipFill>
        <p:spPr bwMode="auto">
          <a:xfrm>
            <a:off x="1410640" y="4710581"/>
            <a:ext cx="2160241" cy="2016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274838"/>
            <a:ext cx="5832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029C35"/>
                </a:solidFill>
                <a:latin typeface="Bahnschrift Condensed" panose="020B0502040204020203" pitchFamily="34" charset="0"/>
              </a:rPr>
              <a:t>Работа с первокурсниками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947919" y="3598522"/>
            <a:ext cx="5864342" cy="3159198"/>
            <a:chOff x="2045973" y="3429000"/>
            <a:chExt cx="5864342" cy="3142240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14"/>
            <a:stretch>
              <a:fillRect/>
            </a:stretch>
          </p:blipFill>
          <p:spPr bwMode="auto">
            <a:xfrm>
              <a:off x="2045973" y="3429000"/>
              <a:ext cx="5864342" cy="3142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414599" y="6109575"/>
              <a:ext cx="5127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Ярмарка волонтёрских отрядов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B91E5E4-6219-324D-688C-C45D6C003AC7}"/>
              </a:ext>
            </a:extLst>
          </p:cNvPr>
          <p:cNvGrpSpPr/>
          <p:nvPr/>
        </p:nvGrpSpPr>
        <p:grpSpPr>
          <a:xfrm>
            <a:off x="537661" y="56260"/>
            <a:ext cx="4189653" cy="2826543"/>
            <a:chOff x="549723" y="332655"/>
            <a:chExt cx="4189653" cy="2826543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46"/>
            <a:stretch>
              <a:fillRect/>
            </a:stretch>
          </p:blipFill>
          <p:spPr bwMode="auto">
            <a:xfrm>
              <a:off x="549723" y="332655"/>
              <a:ext cx="4189653" cy="2826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66955" y="2708920"/>
              <a:ext cx="35668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Посвящение первокурсников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0A8AEA5-0EDD-3E35-5801-F001283253BC}"/>
              </a:ext>
            </a:extLst>
          </p:cNvPr>
          <p:cNvGrpSpPr/>
          <p:nvPr/>
        </p:nvGrpSpPr>
        <p:grpSpPr>
          <a:xfrm>
            <a:off x="4880090" y="56261"/>
            <a:ext cx="4166292" cy="2826543"/>
            <a:chOff x="4977708" y="332656"/>
            <a:chExt cx="4166292" cy="2826543"/>
          </a:xfrm>
        </p:grpSpPr>
        <p:pic>
          <p:nvPicPr>
            <p:cNvPr id="12294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4" t="21746" r="11330" b="8018"/>
            <a:stretch>
              <a:fillRect/>
            </a:stretch>
          </p:blipFill>
          <p:spPr bwMode="auto">
            <a:xfrm>
              <a:off x="4977708" y="332656"/>
              <a:ext cx="4166292" cy="2826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283260" y="2708920"/>
              <a:ext cx="35668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Набор в ВО «Феникс»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0D3D56-D875-9A09-74F4-696FD696B7C9}"/>
              </a:ext>
            </a:extLst>
          </p:cNvPr>
          <p:cNvSpPr txBox="1"/>
          <p:nvPr/>
        </p:nvSpPr>
        <p:spPr>
          <a:xfrm>
            <a:off x="528305" y="2675191"/>
            <a:ext cx="8594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029C35"/>
                </a:solidFill>
                <a:latin typeface="Bahnschrift Condensed" panose="020B0502040204020203" pitchFamily="34" charset="0"/>
              </a:rPr>
              <a:t>Работа с первокурсниками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 t="23248" r="4841" b="5754"/>
          <a:stretch>
            <a:fillRect/>
          </a:stretch>
        </p:blipFill>
        <p:spPr bwMode="auto">
          <a:xfrm>
            <a:off x="4793914" y="116631"/>
            <a:ext cx="4350086" cy="248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" t="18508" b="12339"/>
          <a:stretch>
            <a:fillRect/>
          </a:stretch>
        </p:blipFill>
        <p:spPr bwMode="auto">
          <a:xfrm>
            <a:off x="603714" y="4365104"/>
            <a:ext cx="4350086" cy="237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84" y="1500107"/>
            <a:ext cx="3124832" cy="4166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B2C760-F2C0-7263-00FE-D7B31683D4D6}"/>
              </a:ext>
            </a:extLst>
          </p:cNvPr>
          <p:cNvSpPr txBox="1"/>
          <p:nvPr/>
        </p:nvSpPr>
        <p:spPr>
          <a:xfrm>
            <a:off x="726529" y="154233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err="1">
                <a:solidFill>
                  <a:srgbClr val="029C35"/>
                </a:solidFill>
                <a:latin typeface="Bahnschrift Condensed" panose="020B0502040204020203" pitchFamily="34" charset="0"/>
              </a:rPr>
              <a:t>Фениксята</a:t>
            </a:r>
            <a:endParaRPr lang="ru-RU" sz="8000" dirty="0">
              <a:solidFill>
                <a:srgbClr val="029C35"/>
              </a:solidFill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7604" y="188640"/>
            <a:ext cx="712879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rgbClr val="029C35"/>
                </a:solidFill>
                <a:latin typeface="Bahnschrift Condensed" panose="020B0502040204020203" pitchFamily="34" charset="0"/>
              </a:rPr>
              <a:t>Первая внутривузовская олимпиада по первой помощи ФГБОУ ВО «ЧГМА»</a:t>
            </a:r>
          </a:p>
        </p:txBody>
      </p:sp>
      <p:pic>
        <p:nvPicPr>
          <p:cNvPr id="3" name="Picture 2" descr="C:\Users\Егорка\Desktop\Логотип Феникс.png">
            <a:extLst>
              <a:ext uri="{FF2B5EF4-FFF2-40B4-BE49-F238E27FC236}">
                <a16:creationId xmlns:a16="http://schemas.microsoft.com/office/drawing/2014/main" id="{06FF7A57-A204-97B5-2014-AED393511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0692" y="5464692"/>
            <a:ext cx="1393308" cy="1393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08" y="-1"/>
            <a:ext cx="5005527" cy="333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12003" b="5319"/>
          <a:stretch>
            <a:fillRect/>
          </a:stretch>
        </p:blipFill>
        <p:spPr bwMode="auto">
          <a:xfrm>
            <a:off x="4980219" y="-1"/>
            <a:ext cx="4163781" cy="333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" r="9244"/>
          <a:stretch>
            <a:fillRect/>
          </a:stretch>
        </p:blipFill>
        <p:spPr bwMode="auto">
          <a:xfrm>
            <a:off x="4283969" y="3336147"/>
            <a:ext cx="4860032" cy="352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r="12376"/>
          <a:stretch>
            <a:fillRect/>
          </a:stretch>
        </p:blipFill>
        <p:spPr bwMode="auto">
          <a:xfrm>
            <a:off x="-1" y="3336149"/>
            <a:ext cx="4295347" cy="352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1130" y="1916832"/>
            <a:ext cx="74295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Проведено/принято участие в 44 мероприятиях;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Обучили навыкам оказания первой помощи более 2000 человек;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Первая внутривузовская олимпиада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первой помощи.</a:t>
            </a:r>
          </a:p>
        </p:txBody>
      </p:sp>
      <p:pic>
        <p:nvPicPr>
          <p:cNvPr id="27" name="Picture 2" descr="C:\Users\Егорка\Desktop\Логотип Феник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0692" y="5464692"/>
            <a:ext cx="1393308" cy="1393308"/>
          </a:xfrm>
          <a:prstGeom prst="rect">
            <a:avLst/>
          </a:prstGeom>
          <a:noFill/>
        </p:spPr>
      </p:pic>
      <p:pic>
        <p:nvPicPr>
          <p:cNvPr id="9" name="Рисунок 8" descr="Изображение выглядит как иллюстрация, графическая вставка, Мультфильм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81328"/>
            <a:ext cx="479705" cy="47970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1" t="21090" r="16516" b="15293"/>
          <a:stretch>
            <a:fillRect/>
          </a:stretch>
        </p:blipFill>
        <p:spPr bwMode="auto">
          <a:xfrm>
            <a:off x="539552" y="0"/>
            <a:ext cx="1457536" cy="1052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1" r="7601" b="8400"/>
          <a:stretch>
            <a:fillRect/>
          </a:stretch>
        </p:blipFill>
        <p:spPr bwMode="auto">
          <a:xfrm>
            <a:off x="6968304" y="-72621"/>
            <a:ext cx="1054723" cy="1182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283" y="-35579"/>
            <a:ext cx="1609488" cy="1207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7295" r="4031" b="12092"/>
          <a:stretch>
            <a:fillRect/>
          </a:stretch>
        </p:blipFill>
        <p:spPr bwMode="auto">
          <a:xfrm>
            <a:off x="1325222" y="772752"/>
            <a:ext cx="1552679" cy="1052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3" t="22943" b="5761"/>
          <a:stretch>
            <a:fillRect/>
          </a:stretch>
        </p:blipFill>
        <p:spPr bwMode="auto">
          <a:xfrm>
            <a:off x="7891414" y="1493572"/>
            <a:ext cx="1111863" cy="1234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151" y="806314"/>
            <a:ext cx="1721856" cy="1147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751" y="1024755"/>
            <a:ext cx="1270380" cy="847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09" y="5568578"/>
            <a:ext cx="1158386" cy="134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71" y="4828441"/>
            <a:ext cx="1721856" cy="1148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721" y="431385"/>
            <a:ext cx="1393352" cy="1045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39" y="-34179"/>
            <a:ext cx="1324406" cy="1292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8238" r="3944" b="3737"/>
          <a:stretch>
            <a:fillRect/>
          </a:stretch>
        </p:blipFill>
        <p:spPr bwMode="auto">
          <a:xfrm>
            <a:off x="7009702" y="3625155"/>
            <a:ext cx="2137788" cy="1583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746" y="4908730"/>
            <a:ext cx="1442756" cy="1082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9" y="5247586"/>
            <a:ext cx="1251949" cy="1669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3779" b="6862"/>
          <a:stretch>
            <a:fillRect/>
          </a:stretch>
        </p:blipFill>
        <p:spPr bwMode="auto">
          <a:xfrm>
            <a:off x="2496137" y="5687286"/>
            <a:ext cx="1590577" cy="1187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26" y="5865041"/>
            <a:ext cx="1590577" cy="1060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50" y="4860163"/>
            <a:ext cx="1908770" cy="1272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12" y="4937034"/>
            <a:ext cx="1538588" cy="1025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Егорка\Desktop\Логотип Феникс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1340768"/>
            <a:ext cx="504056" cy="504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D8D278-5339-32EA-EBA1-156521EC6582}"/>
              </a:ext>
            </a:extLst>
          </p:cNvPr>
          <p:cNvSpPr txBox="1"/>
          <p:nvPr/>
        </p:nvSpPr>
        <p:spPr>
          <a:xfrm>
            <a:off x="649217" y="1052736"/>
            <a:ext cx="742955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 10 лет:</a:t>
            </a:r>
          </a:p>
          <a:p>
            <a:pPr marL="80010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в Доме детского творчества – 10 человек.</a:t>
            </a:r>
          </a:p>
          <a:p>
            <a:pPr marL="36195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7-11 классов</a:t>
            </a:r>
          </a:p>
          <a:p>
            <a:pPr marL="819150" lvl="2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мастер-классов(в том числе Ярмарки здоровья, Школа юного медики, Профориентационные форумы, выездные мероприятия в районах края и т.д.) – 2100 человек.</a:t>
            </a:r>
          </a:p>
          <a:p>
            <a:pPr marL="342900" lvl="2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Взрослое население(старше 18 лет):</a:t>
            </a:r>
          </a:p>
          <a:p>
            <a:pPr marL="800100" lvl="3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горных туристов – 25 человек;</a:t>
            </a:r>
          </a:p>
          <a:p>
            <a:pPr marL="800100" lvl="3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Первокурсники ЧГМА – 100 человек;</a:t>
            </a:r>
          </a:p>
          <a:p>
            <a:pPr marL="800100" lvl="3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в ГУЗ «ГКБ №1» - 50 человек;</a:t>
            </a:r>
          </a:p>
          <a:p>
            <a:pPr marL="800100" lvl="3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ГУЗ «ДКМЦ» - 20 человек;</a:t>
            </a:r>
          </a:p>
          <a:p>
            <a:pPr marL="800100" lvl="3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ГПОУ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ЗабКУК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- 20 человек;</a:t>
            </a:r>
          </a:p>
          <a:p>
            <a:pPr marL="800100" lvl="3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ГПОУ «ЧМК» - 20 человек.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4448E-6562-0FE9-A72E-91B9D85EC9D7}"/>
              </a:ext>
            </a:extLst>
          </p:cNvPr>
          <p:cNvSpPr txBox="1"/>
          <p:nvPr/>
        </p:nvSpPr>
        <p:spPr>
          <a:xfrm>
            <a:off x="647454" y="188640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29C35"/>
                </a:solidFill>
                <a:latin typeface="Bahnschrift Condensed" panose="020B0502040204020203" pitchFamily="34" charset="0"/>
              </a:rPr>
              <a:t>Статистика обученных контингентов:</a:t>
            </a:r>
            <a:endParaRPr lang="ru-RU" sz="8000" dirty="0">
              <a:solidFill>
                <a:srgbClr val="029C35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696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267868" y="18413"/>
            <a:ext cx="3512044" cy="2483777"/>
            <a:chOff x="359809" y="0"/>
            <a:chExt cx="2772031" cy="187220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1" t="21090" r="16516" b="15293"/>
            <a:stretch>
              <a:fillRect/>
            </a:stretch>
          </p:blipFill>
          <p:spPr bwMode="auto">
            <a:xfrm>
              <a:off x="539552" y="0"/>
              <a:ext cx="2592288" cy="18722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9809" y="1454909"/>
              <a:ext cx="14561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СОШ №55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969108" y="4611188"/>
            <a:ext cx="1933843" cy="2271947"/>
            <a:chOff x="3563888" y="25094"/>
            <a:chExt cx="2376264" cy="266429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01" r="7601" b="8400"/>
            <a:stretch>
              <a:fillRect/>
            </a:stretch>
          </p:blipFill>
          <p:spPr bwMode="auto">
            <a:xfrm>
              <a:off x="3563888" y="25094"/>
              <a:ext cx="2376264" cy="26642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871433" y="2151822"/>
              <a:ext cx="1761173" cy="433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СОШ №11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868145" y="12716"/>
            <a:ext cx="3364406" cy="2483777"/>
            <a:chOff x="5580112" y="87896"/>
            <a:chExt cx="3455876" cy="259190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87896"/>
              <a:ext cx="3455876" cy="25919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476181" y="2064001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СОШ №29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825595" y="0"/>
            <a:ext cx="2023335" cy="2496493"/>
            <a:chOff x="539552" y="2343034"/>
            <a:chExt cx="1800200" cy="2400267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343034"/>
              <a:ext cx="1800200" cy="24002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84709" y="4324454"/>
              <a:ext cx="130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СОШ №6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994486" y="4591750"/>
            <a:ext cx="1978666" cy="2310824"/>
            <a:chOff x="2826314" y="2648955"/>
            <a:chExt cx="1977684" cy="2636912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6314" y="2648955"/>
              <a:ext cx="1977684" cy="26369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213922" y="4743301"/>
              <a:ext cx="1211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СОШ №8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05940" y="2514507"/>
            <a:ext cx="2625899" cy="3164613"/>
            <a:chOff x="5011914" y="3971579"/>
            <a:chExt cx="2023336" cy="2697782"/>
          </a:xfrm>
        </p:grpSpPr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1914" y="3971579"/>
              <a:ext cx="2023336" cy="26977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145552" y="6212764"/>
              <a:ext cx="1703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СОШ №17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807244" y="2496492"/>
            <a:ext cx="2425307" cy="3164613"/>
            <a:chOff x="7163107" y="4065410"/>
            <a:chExt cx="1952964" cy="2603950"/>
          </a:xfrm>
        </p:grpSpPr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3107" y="4065410"/>
              <a:ext cx="1952964" cy="26039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508664" y="6237044"/>
              <a:ext cx="1261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СОШ №35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405015" y="2514506"/>
            <a:ext cx="2952328" cy="2258779"/>
            <a:chOff x="943156" y="5285867"/>
            <a:chExt cx="2331188" cy="180918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3156" y="5285867"/>
              <a:ext cx="2331188" cy="17483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1439283" y="6725723"/>
              <a:ext cx="1342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СОШ №16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6096EF5-0E48-F56A-D408-48A92E108394}"/>
              </a:ext>
            </a:extLst>
          </p:cNvPr>
          <p:cNvSpPr txBox="1"/>
          <p:nvPr/>
        </p:nvSpPr>
        <p:spPr>
          <a:xfrm>
            <a:off x="588177" y="5805371"/>
            <a:ext cx="2268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29C35"/>
                </a:solidFill>
                <a:latin typeface="Bahnschrift Condensed" panose="020B0502040204020203" pitchFamily="34" charset="0"/>
              </a:rPr>
              <a:t>Ярмарка</a:t>
            </a:r>
            <a:endParaRPr lang="ru-RU" sz="8000" dirty="0">
              <a:solidFill>
                <a:srgbClr val="029C35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5095FC-43AE-C182-722E-8696672143CC}"/>
              </a:ext>
            </a:extLst>
          </p:cNvPr>
          <p:cNvSpPr txBox="1"/>
          <p:nvPr/>
        </p:nvSpPr>
        <p:spPr>
          <a:xfrm>
            <a:off x="6925877" y="5805371"/>
            <a:ext cx="2425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29C35"/>
                </a:solidFill>
                <a:latin typeface="Bahnschrift Condensed" panose="020B0502040204020203" pitchFamily="34" charset="0"/>
              </a:rPr>
              <a:t>здоровья</a:t>
            </a:r>
            <a:endParaRPr lang="ru-RU" sz="8000" dirty="0">
              <a:solidFill>
                <a:srgbClr val="029C35"/>
              </a:solidFill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35763"/>
            <a:ext cx="2596344" cy="3461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3" t="22943" b="5761"/>
          <a:stretch>
            <a:fillRect/>
          </a:stretch>
        </p:blipFill>
        <p:spPr bwMode="auto">
          <a:xfrm>
            <a:off x="556928" y="3337548"/>
            <a:ext cx="3150976" cy="3499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71336" y="6381328"/>
            <a:ext cx="68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РКН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3779" b="6862"/>
          <a:stretch>
            <a:fillRect/>
          </a:stretch>
        </p:blipFill>
        <p:spPr bwMode="auto">
          <a:xfrm>
            <a:off x="539552" y="0"/>
            <a:ext cx="4032448" cy="3009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-20715"/>
            <a:ext cx="4067944" cy="3048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2351" r="4031" b="7849"/>
          <a:stretch>
            <a:fillRect/>
          </a:stretch>
        </p:blipFill>
        <p:spPr bwMode="auto">
          <a:xfrm>
            <a:off x="2809832" y="1965043"/>
            <a:ext cx="4032448" cy="3048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6381328"/>
            <a:ext cx="289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ЧТОТиБ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совместно с МЧС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B6A764-7A05-6F3B-161D-B6A65C3A5F0B}"/>
              </a:ext>
            </a:extLst>
          </p:cNvPr>
          <p:cNvSpPr txBox="1"/>
          <p:nvPr/>
        </p:nvSpPr>
        <p:spPr>
          <a:xfrm>
            <a:off x="3419872" y="5240954"/>
            <a:ext cx="3384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029C35"/>
                </a:solidFill>
                <a:latin typeface="Bahnschrift Condensed" panose="020B0502040204020203" pitchFamily="34" charset="0"/>
              </a:rPr>
              <a:t>Работа с организациями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1BEE13D-6A98-426F-1825-5D8867576C27}"/>
              </a:ext>
            </a:extLst>
          </p:cNvPr>
          <p:cNvGrpSpPr/>
          <p:nvPr/>
        </p:nvGrpSpPr>
        <p:grpSpPr>
          <a:xfrm>
            <a:off x="2834133" y="66732"/>
            <a:ext cx="3168353" cy="3782806"/>
            <a:chOff x="6444208" y="2895573"/>
            <a:chExt cx="2335436" cy="3113915"/>
          </a:xfrm>
        </p:grpSpPr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F906BBA4-3AFA-097F-C846-39DA21C126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2895573"/>
              <a:ext cx="2335436" cy="31139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437F1F-CB1C-1E79-A095-D512006CEF32}"/>
                </a:ext>
              </a:extLst>
            </p:cNvPr>
            <p:cNvSpPr txBox="1"/>
            <p:nvPr/>
          </p:nvSpPr>
          <p:spPr>
            <a:xfrm>
              <a:off x="6537004" y="5421924"/>
              <a:ext cx="2160240" cy="393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ЗабКЛИ</a:t>
              </a:r>
              <a:endPara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949098" y="3774282"/>
            <a:ext cx="5814391" cy="3170206"/>
            <a:chOff x="1949098" y="3774282"/>
            <a:chExt cx="5814391" cy="3170206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00"/>
            <a:stretch>
              <a:fillRect/>
            </a:stretch>
          </p:blipFill>
          <p:spPr bwMode="auto">
            <a:xfrm>
              <a:off x="1949098" y="3774282"/>
              <a:ext cx="5814391" cy="31702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662692" y="6237312"/>
              <a:ext cx="19093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ГУЗ ГКБ №1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0" y="-82088"/>
            <a:ext cx="3168353" cy="4143614"/>
            <a:chOff x="539552" y="0"/>
            <a:chExt cx="3168353" cy="4143614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0"/>
              <a:ext cx="3168353" cy="41436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684362" y="3543449"/>
              <a:ext cx="14864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ДДТ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5580112" y="-25674"/>
            <a:ext cx="3563888" cy="4030787"/>
            <a:chOff x="5941018" y="3750823"/>
            <a:chExt cx="2924944" cy="2924944"/>
          </a:xfrm>
        </p:grpSpPr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018" y="3750823"/>
              <a:ext cx="2924944" cy="29249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372200" y="6228020"/>
              <a:ext cx="2062580" cy="334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ГУЗ «ДКМЦ»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467544" y="0"/>
            <a:ext cx="3096344" cy="3933056"/>
            <a:chOff x="611560" y="0"/>
            <a:chExt cx="2286000" cy="34290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0"/>
              <a:ext cx="2286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89298" y="2936323"/>
              <a:ext cx="1930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Пгт. Атамановка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723246" y="3924752"/>
            <a:ext cx="4427339" cy="2940154"/>
            <a:chOff x="5254556" y="0"/>
            <a:chExt cx="3889444" cy="2592288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556" y="0"/>
              <a:ext cx="3889444" cy="2592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743688" y="2222956"/>
              <a:ext cx="1455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Шилка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018884" y="7387"/>
            <a:ext cx="4807560" cy="3360569"/>
            <a:chOff x="4924049" y="3181746"/>
            <a:chExt cx="4249238" cy="2833563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049" y="3181746"/>
              <a:ext cx="4249238" cy="28335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445716" y="5629906"/>
              <a:ext cx="1205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Борзя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67544" y="3924752"/>
            <a:ext cx="4255702" cy="3005256"/>
            <a:chOff x="1376144" y="4190230"/>
            <a:chExt cx="2843808" cy="2175093"/>
          </a:xfrm>
        </p:grpSpPr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144" y="4190230"/>
              <a:ext cx="2843808" cy="213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947764" y="5995991"/>
              <a:ext cx="1544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Хилок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1FBB5C6-A9F5-167F-5BAF-E5BC8A755665}"/>
              </a:ext>
            </a:extLst>
          </p:cNvPr>
          <p:cNvSpPr txBox="1"/>
          <p:nvPr/>
        </p:nvSpPr>
        <p:spPr>
          <a:xfrm>
            <a:off x="3866380" y="3124682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29C35"/>
                </a:solidFill>
                <a:latin typeface="Bahnschrift Condensed" panose="020B0502040204020203" pitchFamily="34" charset="0"/>
              </a:rPr>
              <a:t>Выездные мероприятия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492896"/>
            <a:ext cx="6408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>
                <a:solidFill>
                  <a:srgbClr val="029C35"/>
                </a:solidFill>
                <a:latin typeface="Bahnschrift Condensed" panose="020B0502040204020203" pitchFamily="34" charset="0"/>
              </a:rPr>
              <a:t>Сотрудничество</a:t>
            </a:r>
            <a:endParaRPr lang="ru-RU" sz="7200" dirty="0">
              <a:solidFill>
                <a:srgbClr val="029C35"/>
              </a:solidFill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043608" y="3171533"/>
            <a:ext cx="3077856" cy="3686467"/>
            <a:chOff x="198805" y="1916832"/>
            <a:chExt cx="2933036" cy="345902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877" y="1916832"/>
              <a:ext cx="2736305" cy="345091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8805" y="4452530"/>
              <a:ext cx="2933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Судейство соревнований в СОШ №17</a:t>
              </a:r>
            </a:p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 ВО «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Altair</a:t>
              </a:r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517013" y="3106964"/>
            <a:ext cx="2871411" cy="3768704"/>
            <a:chOff x="3820740" y="1740992"/>
            <a:chExt cx="2335435" cy="3008384"/>
          </a:xfrm>
        </p:grpSpPr>
        <p:pic>
          <p:nvPicPr>
            <p:cNvPr id="5" name="Picture 1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9" t="677" r="10914" b="22134"/>
            <a:stretch>
              <a:fillRect/>
            </a:stretch>
          </p:blipFill>
          <p:spPr bwMode="auto">
            <a:xfrm>
              <a:off x="3820740" y="1740992"/>
              <a:ext cx="2335435" cy="3008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820740" y="4020616"/>
              <a:ext cx="2335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День рождения</a:t>
              </a:r>
            </a:p>
            <a:p>
              <a:pPr algn="ctr"/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СМО «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Panacea</a:t>
              </a:r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187620" y="188640"/>
            <a:ext cx="7200804" cy="2918324"/>
            <a:chOff x="2450028" y="17702"/>
            <a:chExt cx="6690384" cy="242127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028" y="22989"/>
              <a:ext cx="3145118" cy="235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145" y="17702"/>
              <a:ext cx="3545267" cy="236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059832" y="1607983"/>
              <a:ext cx="52903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«Наука-дорога в будущее Забайкалья»</a:t>
              </a:r>
            </a:p>
            <a:p>
              <a:pPr algn="ctr"/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Совместно с МНО ЧГМА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Другая 3">
      <a:dk1>
        <a:sysClr val="windowText" lastClr="000000"/>
      </a:dk1>
      <a:lt1>
        <a:sysClr val="window" lastClr="FFFFFF"/>
      </a:lt1>
      <a:dk2>
        <a:srgbClr val="029C35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103</TotalTime>
  <Words>312</Words>
  <Application>Microsoft Office PowerPoint</Application>
  <PresentationFormat>Экран (4:3)</PresentationFormat>
  <Paragraphs>67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Bahnschrift Condensed</vt:lpstr>
      <vt:lpstr>Calibri</vt:lpstr>
      <vt:lpstr>Courier New</vt:lpstr>
      <vt:lpstr>Franklin Gothic Book</vt:lpstr>
      <vt:lpstr>Times New Roman</vt:lpstr>
      <vt:lpstr>Уголки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Егор</dc:creator>
  <cp:lastModifiedBy>Егор Сунцов</cp:lastModifiedBy>
  <cp:revision>49</cp:revision>
  <dcterms:created xsi:type="dcterms:W3CDTF">2024-11-25T12:24:00Z</dcterms:created>
  <dcterms:modified xsi:type="dcterms:W3CDTF">2026-02-12T11:09:32Z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F390886393DB4205AF43E7DFBED4D300_12</vt:lpwstr>
  </property>
  <property fmtid="{D5CDD505-2E9C-101B-9397-08002B2CF9AE}" pid="3" name="KSOProductBuildVer">
    <vt:lpwstr>1049-12.2.0.23155</vt:lpwstr>
  </property>
</Properties>
</file>